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914" r:id="rId2"/>
    <p:sldId id="1630" r:id="rId3"/>
    <p:sldId id="1632" r:id="rId4"/>
    <p:sldId id="1631" r:id="rId5"/>
    <p:sldId id="1633" r:id="rId6"/>
    <p:sldId id="1655" r:id="rId7"/>
    <p:sldId id="1666" r:id="rId8"/>
    <p:sldId id="1665" r:id="rId9"/>
    <p:sldId id="1664" r:id="rId10"/>
    <p:sldId id="1663" r:id="rId11"/>
    <p:sldId id="1656" r:id="rId12"/>
    <p:sldId id="1669" r:id="rId13"/>
    <p:sldId id="1667" r:id="rId14"/>
    <p:sldId id="1670" r:id="rId15"/>
    <p:sldId id="1651" r:id="rId16"/>
    <p:sldId id="1671" r:id="rId17"/>
    <p:sldId id="1654" r:id="rId18"/>
    <p:sldId id="1657" r:id="rId19"/>
    <p:sldId id="1658" r:id="rId20"/>
    <p:sldId id="1673" r:id="rId21"/>
    <p:sldId id="1661" r:id="rId22"/>
    <p:sldId id="1675" r:id="rId23"/>
    <p:sldId id="1674" r:id="rId24"/>
    <p:sldId id="1672" r:id="rId25"/>
    <p:sldId id="1680" r:id="rId26"/>
    <p:sldId id="1679" r:id="rId27"/>
    <p:sldId id="1678" r:id="rId28"/>
    <p:sldId id="1677" r:id="rId29"/>
    <p:sldId id="1676" r:id="rId30"/>
    <p:sldId id="1660" r:id="rId31"/>
    <p:sldId id="1615" r:id="rId32"/>
    <p:sldId id="1565" r:id="rId33"/>
    <p:sldId id="1639" r:id="rId34"/>
    <p:sldId id="1628" r:id="rId35"/>
    <p:sldId id="1441" r:id="rId36"/>
    <p:sldId id="1341" r:id="rId37"/>
    <p:sldId id="1682" r:id="rId38"/>
    <p:sldId id="1681" r:id="rId39"/>
    <p:sldId id="1634" r:id="rId40"/>
    <p:sldId id="1306" r:id="rId41"/>
    <p:sldId id="1646" r:id="rId42"/>
    <p:sldId id="1649" r:id="rId43"/>
    <p:sldId id="1462" r:id="rId44"/>
    <p:sldId id="1451" r:id="rId45"/>
    <p:sldId id="1616" r:id="rId46"/>
    <p:sldId id="1640" r:id="rId47"/>
    <p:sldId id="1571" r:id="rId48"/>
    <p:sldId id="1618" r:id="rId49"/>
    <p:sldId id="1647" r:id="rId50"/>
    <p:sldId id="1580" r:id="rId5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1498" autoAdjust="0"/>
  </p:normalViewPr>
  <p:slideViewPr>
    <p:cSldViewPr>
      <p:cViewPr varScale="1">
        <p:scale>
          <a:sx n="81" d="100"/>
          <a:sy n="81" d="100"/>
        </p:scale>
        <p:origin x="84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hina-aims-to-become-global-ai-leader-by-2030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utureoflife.org/ai-policy-china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1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China is pursuing a three-step plan to turn AI into a core industry for the country, 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3"/>
              </a:rPr>
              <a:t>one that will be worth 150 billion yuan ($22bn) by the end of 2020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to become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4"/>
              </a:rPr>
              <a:t> the world's leading AI power by 2030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5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3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8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6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my first mission is to learn about the world, and I have started my career in France, then UCLA/MIT, Utrecht and now I am actually in France were president Macron launched in Toulouse (airbus) an AI center as part of his AI </a:t>
            </a:r>
            <a:r>
              <a:rPr lang="en-US" dirty="0" err="1"/>
              <a:t>strat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3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44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22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3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4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you can predict because you see the connections – if you don’t see them forget about 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8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comes from a position of leverage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2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knowledge does not travel </a:t>
            </a:r>
          </a:p>
          <a:p>
            <a:r>
              <a:rPr lang="en-US" dirty="0"/>
              <a:t>Individual and corporate needs this choice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complex interactions – super hard to predict </a:t>
            </a:r>
          </a:p>
          <a:p>
            <a:r>
              <a:rPr lang="en-US" dirty="0"/>
              <a:t>One lesson of complexity theory: hard to predict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Advise on </a:t>
            </a:r>
            <a:r>
              <a:rPr lang="en-US" dirty="0" err="1"/>
              <a:t>inoov</a:t>
            </a:r>
            <a:r>
              <a:rPr lang="en-US" dirty="0"/>
              <a:t> policy (100 + 220 billion) + this year a lot on resilience GVC, </a:t>
            </a:r>
            <a:r>
              <a:rPr lang="en-US" dirty="0" err="1"/>
              <a:t>covid</a:t>
            </a:r>
            <a:r>
              <a:rPr lang="en-US" dirty="0"/>
              <a:t> 19 stimulus packages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82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 err="1"/>
              <a:t>recom</a:t>
            </a:r>
            <a:r>
              <a:rPr lang="en-US" dirty="0"/>
              <a:t> systems for inv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5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62-019-0803-3" TargetMode="Externa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The Artificial Intelligence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Revolution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cap="small" dirty="0">
              <a:cs typeface="Helvetic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Utrecht University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AI Toulouse Institute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ts val="1720"/>
              </a:spcBef>
              <a:spcAft>
                <a:spcPts val="2581"/>
              </a:spcAft>
            </a:pPr>
            <a:endParaRPr lang="en-US" sz="2000" dirty="0"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protect yourself from AI: pick the </a:t>
            </a:r>
            <a:r>
              <a:rPr lang="en-US" b="1" dirty="0">
                <a:solidFill>
                  <a:srgbClr val="3333B2"/>
                </a:solidFill>
              </a:rPr>
              <a:t>skills</a:t>
            </a:r>
            <a:r>
              <a:rPr lang="en-US" dirty="0"/>
              <a:t> of the future</a:t>
            </a:r>
            <a:r>
              <a:rPr lang="en-US" b="1" dirty="0">
                <a:solidFill>
                  <a:srgbClr val="3333B2"/>
                </a:solidFill>
              </a:rPr>
              <a:t>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0C135-5027-41F2-B5D1-0E3D9181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3" y="766510"/>
            <a:ext cx="3300288" cy="8413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6" y="371244"/>
            <a:ext cx="8915400" cy="823821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Class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schedule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A05E9-F3F4-4306-9B08-D89D9703E20F}"/>
              </a:ext>
            </a:extLst>
          </p:cNvPr>
          <p:cNvSpPr/>
          <p:nvPr/>
        </p:nvSpPr>
        <p:spPr>
          <a:xfrm>
            <a:off x="0" y="2571750"/>
            <a:ext cx="9144000" cy="646331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3C3B36-5EF5-4389-8BE4-7A500AD9A94E}"/>
              </a:ext>
            </a:extLst>
          </p:cNvPr>
          <p:cNvCxnSpPr>
            <a:cxnSpLocks/>
          </p:cNvCxnSpPr>
          <p:nvPr/>
        </p:nvCxnSpPr>
        <p:spPr>
          <a:xfrm>
            <a:off x="990600" y="3218081"/>
            <a:ext cx="0" cy="427658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C47C94-31BB-4161-8770-F6C618F45C76}"/>
              </a:ext>
            </a:extLst>
          </p:cNvPr>
          <p:cNvSpPr/>
          <p:nvPr/>
        </p:nvSpPr>
        <p:spPr>
          <a:xfrm>
            <a:off x="228600" y="256043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1: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&amp; society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C3DBA-7200-441F-A8A6-F348564C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2433"/>
            <a:ext cx="2543575" cy="845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E5256-E0E1-4F55-A132-AC03C607B0A7}"/>
              </a:ext>
            </a:extLst>
          </p:cNvPr>
          <p:cNvSpPr/>
          <p:nvPr/>
        </p:nvSpPr>
        <p:spPr>
          <a:xfrm>
            <a:off x="2590800" y="2560438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2: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8D46D-5441-456F-8BB6-8445FFCA2FB8}"/>
              </a:ext>
            </a:extLst>
          </p:cNvPr>
          <p:cNvSpPr/>
          <p:nvPr/>
        </p:nvSpPr>
        <p:spPr>
          <a:xfrm>
            <a:off x="4953000" y="257174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Tutorial: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Pitching AI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7D01E-F0F9-4B93-B587-5DE7AE3FC96E}"/>
              </a:ext>
            </a:extLst>
          </p:cNvPr>
          <p:cNvSpPr/>
          <p:nvPr/>
        </p:nvSpPr>
        <p:spPr>
          <a:xfrm>
            <a:off x="7162806" y="2560437"/>
            <a:ext cx="1981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Student presentations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6840F5-7F2D-405A-B4A0-675FE943276E}"/>
              </a:ext>
            </a:extLst>
          </p:cNvPr>
          <p:cNvCxnSpPr>
            <a:cxnSpLocks/>
          </p:cNvCxnSpPr>
          <p:nvPr/>
        </p:nvCxnSpPr>
        <p:spPr>
          <a:xfrm>
            <a:off x="3429000" y="1686503"/>
            <a:ext cx="0" cy="885246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7AAEEE-B005-432F-BDC9-F6FD4E0F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51419"/>
            <a:ext cx="2714219" cy="92695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2D953D-760F-4053-AC57-CB9FAEE744A8}"/>
              </a:ext>
            </a:extLst>
          </p:cNvPr>
          <p:cNvCxnSpPr>
            <a:cxnSpLocks/>
          </p:cNvCxnSpPr>
          <p:nvPr/>
        </p:nvCxnSpPr>
        <p:spPr>
          <a:xfrm>
            <a:off x="5715000" y="3206768"/>
            <a:ext cx="0" cy="40005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DBF46-A101-47C3-B0B5-5031631ECF06}"/>
              </a:ext>
            </a:extLst>
          </p:cNvPr>
          <p:cNvSpPr/>
          <p:nvPr/>
        </p:nvSpPr>
        <p:spPr>
          <a:xfrm>
            <a:off x="1746684" y="1952327"/>
            <a:ext cx="1130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Write Essay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78E53-9A51-44B9-B737-03D74FBF0131}"/>
              </a:ext>
            </a:extLst>
          </p:cNvPr>
          <p:cNvCxnSpPr>
            <a:cxnSpLocks/>
          </p:cNvCxnSpPr>
          <p:nvPr/>
        </p:nvCxnSpPr>
        <p:spPr>
          <a:xfrm>
            <a:off x="2324722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9AACA-A06E-449C-9990-C14E60848DED}"/>
              </a:ext>
            </a:extLst>
          </p:cNvPr>
          <p:cNvSpPr/>
          <p:nvPr/>
        </p:nvSpPr>
        <p:spPr>
          <a:xfrm>
            <a:off x="3891571" y="1957982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Lab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30A2C-36D4-4A10-BB88-8408E47AF26C}"/>
              </a:ext>
            </a:extLst>
          </p:cNvPr>
          <p:cNvCxnSpPr>
            <a:cxnSpLocks/>
          </p:cNvCxnSpPr>
          <p:nvPr/>
        </p:nvCxnSpPr>
        <p:spPr>
          <a:xfrm>
            <a:off x="4594807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BA782C-6D7C-4479-AD24-D315C3913783}"/>
              </a:ext>
            </a:extLst>
          </p:cNvPr>
          <p:cNvCxnSpPr>
            <a:cxnSpLocks/>
          </p:cNvCxnSpPr>
          <p:nvPr/>
        </p:nvCxnSpPr>
        <p:spPr>
          <a:xfrm>
            <a:off x="7010400" y="2193968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49F3A84-B5E3-46AC-A9CB-CDB47F6D3441}"/>
              </a:ext>
            </a:extLst>
          </p:cNvPr>
          <p:cNvSpPr/>
          <p:nvPr/>
        </p:nvSpPr>
        <p:spPr>
          <a:xfrm>
            <a:off x="2286744" y="680622"/>
            <a:ext cx="3352781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648F58-CD35-43BB-A11D-AD93B2B67CDB}"/>
              </a:ext>
            </a:extLst>
          </p:cNvPr>
          <p:cNvSpPr/>
          <p:nvPr/>
        </p:nvSpPr>
        <p:spPr>
          <a:xfrm>
            <a:off x="208626" y="3645739"/>
            <a:ext cx="2668236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2594A5-18A8-417B-A5C4-6A63B559BB46}"/>
              </a:ext>
            </a:extLst>
          </p:cNvPr>
          <p:cNvSpPr/>
          <p:nvPr/>
        </p:nvSpPr>
        <p:spPr>
          <a:xfrm>
            <a:off x="4572000" y="3611955"/>
            <a:ext cx="2790420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DBFA6-12B9-4896-96C0-7461E393E316}"/>
              </a:ext>
            </a:extLst>
          </p:cNvPr>
          <p:cNvSpPr/>
          <p:nvPr/>
        </p:nvSpPr>
        <p:spPr>
          <a:xfrm>
            <a:off x="5046630" y="1809750"/>
            <a:ext cx="4097370" cy="296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ED932-B266-470F-9A20-610C63E5BC67}"/>
              </a:ext>
            </a:extLst>
          </p:cNvPr>
          <p:cNvSpPr/>
          <p:nvPr/>
        </p:nvSpPr>
        <p:spPr>
          <a:xfrm>
            <a:off x="4191006" y="3506598"/>
            <a:ext cx="4952994" cy="141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D05FB4-16A5-449E-8FF7-CED082B20835}"/>
              </a:ext>
            </a:extLst>
          </p:cNvPr>
          <p:cNvSpPr/>
          <p:nvPr/>
        </p:nvSpPr>
        <p:spPr>
          <a:xfrm>
            <a:off x="2142321" y="304852"/>
            <a:ext cx="4952994" cy="141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D6137D-7F16-4197-88C1-A1A130D5D684}"/>
              </a:ext>
            </a:extLst>
          </p:cNvPr>
          <p:cNvSpPr/>
          <p:nvPr/>
        </p:nvSpPr>
        <p:spPr>
          <a:xfrm>
            <a:off x="2781935" y="1504444"/>
            <a:ext cx="4952994" cy="181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545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0C135-5027-41F2-B5D1-0E3D9181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3" y="766510"/>
            <a:ext cx="3300288" cy="8413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6" y="371244"/>
            <a:ext cx="8915400" cy="823821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Class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schedule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A05E9-F3F4-4306-9B08-D89D9703E20F}"/>
              </a:ext>
            </a:extLst>
          </p:cNvPr>
          <p:cNvSpPr/>
          <p:nvPr/>
        </p:nvSpPr>
        <p:spPr>
          <a:xfrm>
            <a:off x="0" y="2571750"/>
            <a:ext cx="9144000" cy="64632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3C3B36-5EF5-4389-8BE4-7A500AD9A94E}"/>
              </a:ext>
            </a:extLst>
          </p:cNvPr>
          <p:cNvCxnSpPr>
            <a:cxnSpLocks/>
          </p:cNvCxnSpPr>
          <p:nvPr/>
        </p:nvCxnSpPr>
        <p:spPr>
          <a:xfrm>
            <a:off x="990600" y="3218081"/>
            <a:ext cx="0" cy="427658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C47C94-31BB-4161-8770-F6C618F45C76}"/>
              </a:ext>
            </a:extLst>
          </p:cNvPr>
          <p:cNvSpPr/>
          <p:nvPr/>
        </p:nvSpPr>
        <p:spPr>
          <a:xfrm>
            <a:off x="228600" y="256043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1: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&amp; society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C3DBA-7200-441F-A8A6-F348564C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2433"/>
            <a:ext cx="2543575" cy="845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E5256-E0E1-4F55-A132-AC03C607B0A7}"/>
              </a:ext>
            </a:extLst>
          </p:cNvPr>
          <p:cNvSpPr/>
          <p:nvPr/>
        </p:nvSpPr>
        <p:spPr>
          <a:xfrm>
            <a:off x="2590800" y="2560438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2: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8D46D-5441-456F-8BB6-8445FFCA2FB8}"/>
              </a:ext>
            </a:extLst>
          </p:cNvPr>
          <p:cNvSpPr/>
          <p:nvPr/>
        </p:nvSpPr>
        <p:spPr>
          <a:xfrm>
            <a:off x="4953000" y="257174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Tutorial: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Pitching AI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7D01E-F0F9-4B93-B587-5DE7AE3FC96E}"/>
              </a:ext>
            </a:extLst>
          </p:cNvPr>
          <p:cNvSpPr/>
          <p:nvPr/>
        </p:nvSpPr>
        <p:spPr>
          <a:xfrm>
            <a:off x="7162806" y="2560437"/>
            <a:ext cx="1981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Student presentations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6840F5-7F2D-405A-B4A0-675FE943276E}"/>
              </a:ext>
            </a:extLst>
          </p:cNvPr>
          <p:cNvCxnSpPr>
            <a:cxnSpLocks/>
          </p:cNvCxnSpPr>
          <p:nvPr/>
        </p:nvCxnSpPr>
        <p:spPr>
          <a:xfrm>
            <a:off x="3429000" y="1686503"/>
            <a:ext cx="0" cy="885246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7AAEEE-B005-432F-BDC9-F6FD4E0F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51419"/>
            <a:ext cx="2714219" cy="92695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2D953D-760F-4053-AC57-CB9FAEE744A8}"/>
              </a:ext>
            </a:extLst>
          </p:cNvPr>
          <p:cNvCxnSpPr>
            <a:cxnSpLocks/>
          </p:cNvCxnSpPr>
          <p:nvPr/>
        </p:nvCxnSpPr>
        <p:spPr>
          <a:xfrm>
            <a:off x="5715000" y="3206768"/>
            <a:ext cx="0" cy="40005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DBF46-A101-47C3-B0B5-5031631ECF06}"/>
              </a:ext>
            </a:extLst>
          </p:cNvPr>
          <p:cNvSpPr/>
          <p:nvPr/>
        </p:nvSpPr>
        <p:spPr>
          <a:xfrm>
            <a:off x="1746684" y="1952327"/>
            <a:ext cx="1130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Write Essay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78E53-9A51-44B9-B737-03D74FBF0131}"/>
              </a:ext>
            </a:extLst>
          </p:cNvPr>
          <p:cNvCxnSpPr>
            <a:cxnSpLocks/>
          </p:cNvCxnSpPr>
          <p:nvPr/>
        </p:nvCxnSpPr>
        <p:spPr>
          <a:xfrm>
            <a:off x="2324722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9AACA-A06E-449C-9990-C14E60848DED}"/>
              </a:ext>
            </a:extLst>
          </p:cNvPr>
          <p:cNvSpPr/>
          <p:nvPr/>
        </p:nvSpPr>
        <p:spPr>
          <a:xfrm>
            <a:off x="3891571" y="1957982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Lab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30A2C-36D4-4A10-BB88-8408E47AF26C}"/>
              </a:ext>
            </a:extLst>
          </p:cNvPr>
          <p:cNvCxnSpPr>
            <a:cxnSpLocks/>
          </p:cNvCxnSpPr>
          <p:nvPr/>
        </p:nvCxnSpPr>
        <p:spPr>
          <a:xfrm>
            <a:off x="4594807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49F3A84-B5E3-46AC-A9CB-CDB47F6D3441}"/>
              </a:ext>
            </a:extLst>
          </p:cNvPr>
          <p:cNvSpPr/>
          <p:nvPr/>
        </p:nvSpPr>
        <p:spPr>
          <a:xfrm>
            <a:off x="2286744" y="680622"/>
            <a:ext cx="3352781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648F58-CD35-43BB-A11D-AD93B2B67CDB}"/>
              </a:ext>
            </a:extLst>
          </p:cNvPr>
          <p:cNvSpPr/>
          <p:nvPr/>
        </p:nvSpPr>
        <p:spPr>
          <a:xfrm>
            <a:off x="208626" y="3645739"/>
            <a:ext cx="2668236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2594A5-18A8-417B-A5C4-6A63B559BB46}"/>
              </a:ext>
            </a:extLst>
          </p:cNvPr>
          <p:cNvSpPr/>
          <p:nvPr/>
        </p:nvSpPr>
        <p:spPr>
          <a:xfrm>
            <a:off x="4572000" y="3611955"/>
            <a:ext cx="2790420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DBFA6-12B9-4896-96C0-7461E393E316}"/>
              </a:ext>
            </a:extLst>
          </p:cNvPr>
          <p:cNvSpPr/>
          <p:nvPr/>
        </p:nvSpPr>
        <p:spPr>
          <a:xfrm>
            <a:off x="5046630" y="2343150"/>
            <a:ext cx="4097370" cy="2429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ED932-B266-470F-9A20-610C63E5BC67}"/>
              </a:ext>
            </a:extLst>
          </p:cNvPr>
          <p:cNvSpPr/>
          <p:nvPr/>
        </p:nvSpPr>
        <p:spPr>
          <a:xfrm>
            <a:off x="4267200" y="3506598"/>
            <a:ext cx="4876799" cy="1418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45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0C135-5027-41F2-B5D1-0E3D9181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3" y="766510"/>
            <a:ext cx="3300288" cy="8413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6" y="371244"/>
            <a:ext cx="8915400" cy="823821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Class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schedule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A05E9-F3F4-4306-9B08-D89D9703E20F}"/>
              </a:ext>
            </a:extLst>
          </p:cNvPr>
          <p:cNvSpPr/>
          <p:nvPr/>
        </p:nvSpPr>
        <p:spPr>
          <a:xfrm>
            <a:off x="0" y="2571750"/>
            <a:ext cx="9144000" cy="646331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3C3B36-5EF5-4389-8BE4-7A500AD9A94E}"/>
              </a:ext>
            </a:extLst>
          </p:cNvPr>
          <p:cNvCxnSpPr>
            <a:cxnSpLocks/>
          </p:cNvCxnSpPr>
          <p:nvPr/>
        </p:nvCxnSpPr>
        <p:spPr>
          <a:xfrm>
            <a:off x="990600" y="3218081"/>
            <a:ext cx="0" cy="427658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C47C94-31BB-4161-8770-F6C618F45C76}"/>
              </a:ext>
            </a:extLst>
          </p:cNvPr>
          <p:cNvSpPr/>
          <p:nvPr/>
        </p:nvSpPr>
        <p:spPr>
          <a:xfrm>
            <a:off x="228600" y="256043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1: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&amp; society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C3DBA-7200-441F-A8A6-F348564C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2433"/>
            <a:ext cx="2543575" cy="845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E5256-E0E1-4F55-A132-AC03C607B0A7}"/>
              </a:ext>
            </a:extLst>
          </p:cNvPr>
          <p:cNvSpPr/>
          <p:nvPr/>
        </p:nvSpPr>
        <p:spPr>
          <a:xfrm>
            <a:off x="2590800" y="2560438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2: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8D46D-5441-456F-8BB6-8445FFCA2FB8}"/>
              </a:ext>
            </a:extLst>
          </p:cNvPr>
          <p:cNvSpPr/>
          <p:nvPr/>
        </p:nvSpPr>
        <p:spPr>
          <a:xfrm>
            <a:off x="4953000" y="257174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Tutorial: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Pitching AI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7D01E-F0F9-4B93-B587-5DE7AE3FC96E}"/>
              </a:ext>
            </a:extLst>
          </p:cNvPr>
          <p:cNvSpPr/>
          <p:nvPr/>
        </p:nvSpPr>
        <p:spPr>
          <a:xfrm>
            <a:off x="7162806" y="2560437"/>
            <a:ext cx="1981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Student presentations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6840F5-7F2D-405A-B4A0-675FE943276E}"/>
              </a:ext>
            </a:extLst>
          </p:cNvPr>
          <p:cNvCxnSpPr>
            <a:cxnSpLocks/>
          </p:cNvCxnSpPr>
          <p:nvPr/>
        </p:nvCxnSpPr>
        <p:spPr>
          <a:xfrm>
            <a:off x="3429000" y="1686503"/>
            <a:ext cx="0" cy="885246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7AAEEE-B005-432F-BDC9-F6FD4E0F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51419"/>
            <a:ext cx="2714219" cy="92695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2D953D-760F-4053-AC57-CB9FAEE744A8}"/>
              </a:ext>
            </a:extLst>
          </p:cNvPr>
          <p:cNvCxnSpPr>
            <a:cxnSpLocks/>
          </p:cNvCxnSpPr>
          <p:nvPr/>
        </p:nvCxnSpPr>
        <p:spPr>
          <a:xfrm>
            <a:off x="5715000" y="3206768"/>
            <a:ext cx="0" cy="40005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DBF46-A101-47C3-B0B5-5031631ECF06}"/>
              </a:ext>
            </a:extLst>
          </p:cNvPr>
          <p:cNvSpPr/>
          <p:nvPr/>
        </p:nvSpPr>
        <p:spPr>
          <a:xfrm>
            <a:off x="1746684" y="1952327"/>
            <a:ext cx="1130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Write Essay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78E53-9A51-44B9-B737-03D74FBF0131}"/>
              </a:ext>
            </a:extLst>
          </p:cNvPr>
          <p:cNvCxnSpPr>
            <a:cxnSpLocks/>
          </p:cNvCxnSpPr>
          <p:nvPr/>
        </p:nvCxnSpPr>
        <p:spPr>
          <a:xfrm>
            <a:off x="2324722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9AACA-A06E-449C-9990-C14E60848DED}"/>
              </a:ext>
            </a:extLst>
          </p:cNvPr>
          <p:cNvSpPr/>
          <p:nvPr/>
        </p:nvSpPr>
        <p:spPr>
          <a:xfrm>
            <a:off x="3891571" y="1957982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Lab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30A2C-36D4-4A10-BB88-8408E47AF26C}"/>
              </a:ext>
            </a:extLst>
          </p:cNvPr>
          <p:cNvCxnSpPr>
            <a:cxnSpLocks/>
          </p:cNvCxnSpPr>
          <p:nvPr/>
        </p:nvCxnSpPr>
        <p:spPr>
          <a:xfrm>
            <a:off x="4594807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4C0D34-D8BB-46E8-9108-8B51C65B984D}"/>
              </a:ext>
            </a:extLst>
          </p:cNvPr>
          <p:cNvSpPr/>
          <p:nvPr/>
        </p:nvSpPr>
        <p:spPr>
          <a:xfrm>
            <a:off x="6307164" y="1942090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solution deck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BA782C-6D7C-4479-AD24-D315C3913783}"/>
              </a:ext>
            </a:extLst>
          </p:cNvPr>
          <p:cNvCxnSpPr>
            <a:cxnSpLocks/>
          </p:cNvCxnSpPr>
          <p:nvPr/>
        </p:nvCxnSpPr>
        <p:spPr>
          <a:xfrm>
            <a:off x="7010400" y="2193968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49F3A84-B5E3-46AC-A9CB-CDB47F6D3441}"/>
              </a:ext>
            </a:extLst>
          </p:cNvPr>
          <p:cNvSpPr/>
          <p:nvPr/>
        </p:nvSpPr>
        <p:spPr>
          <a:xfrm>
            <a:off x="2286744" y="680622"/>
            <a:ext cx="3352781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648F58-CD35-43BB-A11D-AD93B2B67CDB}"/>
              </a:ext>
            </a:extLst>
          </p:cNvPr>
          <p:cNvSpPr/>
          <p:nvPr/>
        </p:nvSpPr>
        <p:spPr>
          <a:xfrm>
            <a:off x="208626" y="3645739"/>
            <a:ext cx="2668236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2594A5-18A8-417B-A5C4-6A63B559BB46}"/>
              </a:ext>
            </a:extLst>
          </p:cNvPr>
          <p:cNvSpPr/>
          <p:nvPr/>
        </p:nvSpPr>
        <p:spPr>
          <a:xfrm>
            <a:off x="4572000" y="3611955"/>
            <a:ext cx="2790420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AC6AA8-B4B4-4D1E-A83B-E6D2A1DC5978}"/>
              </a:ext>
            </a:extLst>
          </p:cNvPr>
          <p:cNvSpPr/>
          <p:nvPr/>
        </p:nvSpPr>
        <p:spPr>
          <a:xfrm>
            <a:off x="7162804" y="2490832"/>
            <a:ext cx="1981195" cy="823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1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0C135-5027-41F2-B5D1-0E3D9181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83" y="766510"/>
            <a:ext cx="3300288" cy="8413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306" y="371244"/>
            <a:ext cx="8915400" cy="823821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Class </a:t>
            </a:r>
            <a:br>
              <a:rPr lang="en-US" dirty="0">
                <a:solidFill>
                  <a:srgbClr val="3333B2"/>
                </a:solidFill>
              </a:rPr>
            </a:br>
            <a:r>
              <a:rPr lang="en-US" dirty="0">
                <a:solidFill>
                  <a:srgbClr val="3333B2"/>
                </a:solidFill>
              </a:rPr>
              <a:t>schedule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A05E9-F3F4-4306-9B08-D89D9703E20F}"/>
              </a:ext>
            </a:extLst>
          </p:cNvPr>
          <p:cNvSpPr/>
          <p:nvPr/>
        </p:nvSpPr>
        <p:spPr>
          <a:xfrm>
            <a:off x="0" y="2571750"/>
            <a:ext cx="9144000" cy="646331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3C3B36-5EF5-4389-8BE4-7A500AD9A94E}"/>
              </a:ext>
            </a:extLst>
          </p:cNvPr>
          <p:cNvCxnSpPr>
            <a:cxnSpLocks/>
          </p:cNvCxnSpPr>
          <p:nvPr/>
        </p:nvCxnSpPr>
        <p:spPr>
          <a:xfrm>
            <a:off x="990600" y="3218081"/>
            <a:ext cx="0" cy="427658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C47C94-31BB-4161-8770-F6C618F45C76}"/>
              </a:ext>
            </a:extLst>
          </p:cNvPr>
          <p:cNvSpPr/>
          <p:nvPr/>
        </p:nvSpPr>
        <p:spPr>
          <a:xfrm>
            <a:off x="228600" y="256043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1: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&amp; society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C3DBA-7200-441F-A8A6-F348564C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32433"/>
            <a:ext cx="2543575" cy="8459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4E5256-E0E1-4F55-A132-AC03C607B0A7}"/>
              </a:ext>
            </a:extLst>
          </p:cNvPr>
          <p:cNvSpPr/>
          <p:nvPr/>
        </p:nvSpPr>
        <p:spPr>
          <a:xfrm>
            <a:off x="2590800" y="2560438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Lecture 2: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8D46D-5441-456F-8BB6-8445FFCA2FB8}"/>
              </a:ext>
            </a:extLst>
          </p:cNvPr>
          <p:cNvSpPr/>
          <p:nvPr/>
        </p:nvSpPr>
        <p:spPr>
          <a:xfrm>
            <a:off x="4953000" y="2571749"/>
            <a:ext cx="1752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Tutorial: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Pitching AI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B7D01E-F0F9-4B93-B587-5DE7AE3FC96E}"/>
              </a:ext>
            </a:extLst>
          </p:cNvPr>
          <p:cNvSpPr/>
          <p:nvPr/>
        </p:nvSpPr>
        <p:spPr>
          <a:xfrm>
            <a:off x="7162806" y="2560437"/>
            <a:ext cx="1981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Student presentations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6840F5-7F2D-405A-B4A0-675FE943276E}"/>
              </a:ext>
            </a:extLst>
          </p:cNvPr>
          <p:cNvCxnSpPr>
            <a:cxnSpLocks/>
          </p:cNvCxnSpPr>
          <p:nvPr/>
        </p:nvCxnSpPr>
        <p:spPr>
          <a:xfrm>
            <a:off x="3429000" y="1686503"/>
            <a:ext cx="0" cy="885246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7AAEEE-B005-432F-BDC9-F6FD4E0F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51419"/>
            <a:ext cx="2714219" cy="92695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2D953D-760F-4053-AC57-CB9FAEE744A8}"/>
              </a:ext>
            </a:extLst>
          </p:cNvPr>
          <p:cNvCxnSpPr>
            <a:cxnSpLocks/>
          </p:cNvCxnSpPr>
          <p:nvPr/>
        </p:nvCxnSpPr>
        <p:spPr>
          <a:xfrm>
            <a:off x="5715000" y="3206768"/>
            <a:ext cx="0" cy="40005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29DBF46-A101-47C3-B0B5-5031631ECF06}"/>
              </a:ext>
            </a:extLst>
          </p:cNvPr>
          <p:cNvSpPr/>
          <p:nvPr/>
        </p:nvSpPr>
        <p:spPr>
          <a:xfrm>
            <a:off x="1746684" y="1952327"/>
            <a:ext cx="11301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Write Essay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78E53-9A51-44B9-B737-03D74FBF0131}"/>
              </a:ext>
            </a:extLst>
          </p:cNvPr>
          <p:cNvCxnSpPr>
            <a:cxnSpLocks/>
          </p:cNvCxnSpPr>
          <p:nvPr/>
        </p:nvCxnSpPr>
        <p:spPr>
          <a:xfrm>
            <a:off x="2324722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9AACA-A06E-449C-9990-C14E60848DED}"/>
              </a:ext>
            </a:extLst>
          </p:cNvPr>
          <p:cNvSpPr/>
          <p:nvPr/>
        </p:nvSpPr>
        <p:spPr>
          <a:xfrm>
            <a:off x="3891571" y="1957982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Lab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30A2C-36D4-4A10-BB88-8408E47AF26C}"/>
              </a:ext>
            </a:extLst>
          </p:cNvPr>
          <p:cNvCxnSpPr>
            <a:cxnSpLocks/>
          </p:cNvCxnSpPr>
          <p:nvPr/>
        </p:nvCxnSpPr>
        <p:spPr>
          <a:xfrm>
            <a:off x="4594807" y="2209860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14C0D34-D8BB-46E8-9108-8B51C65B984D}"/>
              </a:ext>
            </a:extLst>
          </p:cNvPr>
          <p:cNvSpPr/>
          <p:nvPr/>
        </p:nvSpPr>
        <p:spPr>
          <a:xfrm>
            <a:off x="6307164" y="1942090"/>
            <a:ext cx="1360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AI solution deck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BA782C-6D7C-4479-AD24-D315C3913783}"/>
              </a:ext>
            </a:extLst>
          </p:cNvPr>
          <p:cNvCxnSpPr>
            <a:cxnSpLocks/>
          </p:cNvCxnSpPr>
          <p:nvPr/>
        </p:nvCxnSpPr>
        <p:spPr>
          <a:xfrm>
            <a:off x="7010400" y="2193968"/>
            <a:ext cx="0" cy="561944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49F3A84-B5E3-46AC-A9CB-CDB47F6D3441}"/>
              </a:ext>
            </a:extLst>
          </p:cNvPr>
          <p:cNvSpPr/>
          <p:nvPr/>
        </p:nvSpPr>
        <p:spPr>
          <a:xfrm>
            <a:off x="2286744" y="680622"/>
            <a:ext cx="3352781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648F58-CD35-43BB-A11D-AD93B2B67CDB}"/>
              </a:ext>
            </a:extLst>
          </p:cNvPr>
          <p:cNvSpPr/>
          <p:nvPr/>
        </p:nvSpPr>
        <p:spPr>
          <a:xfrm>
            <a:off x="208626" y="3645739"/>
            <a:ext cx="2668236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2594A5-18A8-417B-A5C4-6A63B559BB46}"/>
              </a:ext>
            </a:extLst>
          </p:cNvPr>
          <p:cNvSpPr/>
          <p:nvPr/>
        </p:nvSpPr>
        <p:spPr>
          <a:xfrm>
            <a:off x="4572000" y="3611955"/>
            <a:ext cx="2790420" cy="1005881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24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168" y="642037"/>
            <a:ext cx="7709211" cy="1560812"/>
          </a:xfrm>
        </p:spPr>
        <p:txBody>
          <a:bodyPr/>
          <a:lstStyle/>
          <a:p>
            <a:pPr>
              <a:spcBef>
                <a:spcPts val="1695"/>
              </a:spcBef>
              <a:spcAft>
                <a:spcPts val="2543"/>
              </a:spcAft>
            </a:pPr>
            <a:r>
              <a:rPr lang="fr-FR" sz="3350" b="1" cap="small" dirty="0">
                <a:cs typeface="Helvetica" pitchFamily="34" charset="0"/>
              </a:rPr>
              <a:t>Etude du profil technologique de l'écosystème </a:t>
            </a:r>
            <a:br>
              <a:rPr lang="fr-FR" sz="3350" b="1" cap="small" dirty="0">
                <a:cs typeface="Helvetica" pitchFamily="34" charset="0"/>
              </a:rPr>
            </a:br>
            <a:r>
              <a:rPr lang="fr-FR" sz="3350" b="1" cap="small" dirty="0">
                <a:cs typeface="Helvetica" pitchFamily="34" charset="0"/>
              </a:rPr>
              <a:t>occitan</a:t>
            </a:r>
            <a:endParaRPr lang="nl-NL" sz="335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452618" y="678765"/>
            <a:ext cx="215285" cy="16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585" tIns="32293" rIns="64585" bIns="32293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76" b="37085"/>
          <a:stretch/>
        </p:blipFill>
        <p:spPr>
          <a:xfrm>
            <a:off x="990600" y="4061146"/>
            <a:ext cx="2583413" cy="88063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F951718-0CB8-493B-A340-14193A3CBAA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5000" b="1" cap="small" dirty="0">
                <a:solidFill>
                  <a:srgbClr val="3333B2"/>
                </a:solidFill>
                <a:cs typeface="Helvetica" pitchFamily="34" charset="0"/>
              </a:rPr>
              <a:t> </a:t>
            </a:r>
            <a:r>
              <a:rPr lang="en-US" sz="4600" b="1" cap="small" dirty="0">
                <a:solidFill>
                  <a:srgbClr val="3333B2"/>
                </a:solidFill>
                <a:cs typeface="Helvetica" pitchFamily="34" charset="0"/>
              </a:rPr>
              <a:t> Lecture 1:          Artificial intelligence and human society</a:t>
            </a:r>
            <a:br>
              <a:rPr lang="en-US" sz="3800" b="1" cap="small" dirty="0">
                <a:solidFill>
                  <a:schemeClr val="tx1"/>
                </a:solidFill>
                <a:cs typeface="Helvetica" pitchFamily="34" charset="0"/>
              </a:rPr>
            </a:br>
            <a:r>
              <a:rPr lang="en-US" sz="5000" b="1" cap="small" dirty="0">
                <a:solidFill>
                  <a:schemeClr val="tx1"/>
                </a:solidFill>
                <a:cs typeface="Helvetica" pitchFamily="34" charset="0"/>
              </a:rPr>
              <a:t>		</a:t>
            </a:r>
            <a:endParaRPr lang="nl-NL" sz="2000" dirty="0">
              <a:solidFill>
                <a:schemeClr val="tx1"/>
              </a:solidFill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9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  <a:r>
              <a:rPr lang="en-US" sz="4000" b="1" dirty="0">
                <a:sym typeface="Wingdings" panose="05000000000000000000" pitchFamily="2" charset="2"/>
              </a:rPr>
              <a:t> is taking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the world </a:t>
            </a:r>
            <a:r>
              <a:rPr lang="en-US" sz="4000" b="1" dirty="0">
                <a:sym typeface="Wingdings" panose="05000000000000000000" pitchFamily="2" charset="2"/>
              </a:rPr>
              <a:t>by storm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707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00F7CA-351F-48DF-B9F4-415C7E41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66750"/>
            <a:ext cx="8002191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cultural products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436B-FEF5-47DB-A159-CF49E152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190" y="666750"/>
            <a:ext cx="1075446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03791-A082-43F1-8D8E-B6F12C5A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90" y="2394844"/>
            <a:ext cx="1092250" cy="170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75BA9-FCC3-41ED-9926-8C9C5436E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142"/>
          <a:stretch/>
        </p:blipFill>
        <p:spPr>
          <a:xfrm>
            <a:off x="8021016" y="4122939"/>
            <a:ext cx="1084189" cy="1020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BF6B2-244E-4C79-9A3E-3116F4262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78"/>
          <a:stretch/>
        </p:blipFill>
        <p:spPr>
          <a:xfrm>
            <a:off x="4648200" y="3683482"/>
            <a:ext cx="3340673" cy="1466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CFBBD5-6B67-4082-A044-6D77DA4D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350" y="4648897"/>
            <a:ext cx="1704975" cy="2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national policy 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B842-49A0-4D89-9543-3EFA6910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2" y="742950"/>
            <a:ext cx="2819400" cy="2443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7872A-4BFA-4C79-83B7-0B8154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42950"/>
            <a:ext cx="3429000" cy="2030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998C1D-8304-401E-A9CD-9F2D8CCEA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283744"/>
            <a:ext cx="2851498" cy="1826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9835F-A703-4DC9-ABF1-4C2DC708C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404" y="1276350"/>
            <a:ext cx="2819400" cy="2681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1261-257E-4F87-AA63-EC0332358C8D}"/>
              </a:ext>
            </a:extLst>
          </p:cNvPr>
          <p:cNvSpPr txBox="1"/>
          <p:nvPr/>
        </p:nvSpPr>
        <p:spPr>
          <a:xfrm>
            <a:off x="3587404" y="3282715"/>
            <a:ext cx="2933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New </a:t>
            </a:r>
            <a:r>
              <a:rPr lang="nl-NL" sz="1200" dirty="0" err="1">
                <a:solidFill>
                  <a:schemeClr val="bg1"/>
                </a:solidFill>
              </a:rPr>
              <a:t>Generation</a:t>
            </a:r>
            <a:r>
              <a:rPr lang="nl-NL" sz="1200" dirty="0">
                <a:solidFill>
                  <a:schemeClr val="bg1"/>
                </a:solidFill>
              </a:rPr>
              <a:t> Artificial Intelligence Development Plan </a:t>
            </a:r>
          </a:p>
          <a:p>
            <a:r>
              <a:rPr lang="nl-NL" sz="1200" dirty="0">
                <a:solidFill>
                  <a:schemeClr val="bg1"/>
                </a:solidFill>
              </a:rPr>
              <a:t>(</a:t>
            </a:r>
            <a:r>
              <a:rPr lang="ja-JP" altLang="nl-NL" sz="1200" dirty="0">
                <a:solidFill>
                  <a:schemeClr val="bg1"/>
                </a:solidFill>
              </a:rPr>
              <a:t>新一代人工智能发展规划</a:t>
            </a:r>
            <a:r>
              <a:rPr lang="nl-NL" altLang="ja-JP" sz="1200" dirty="0">
                <a:solidFill>
                  <a:schemeClr val="bg1"/>
                </a:solidFill>
              </a:rPr>
              <a:t>)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0A0EC0-D6ED-44C3-8FC4-9A6D1F2C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408" y="3638550"/>
            <a:ext cx="2933700" cy="12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disrupting the global economy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1026" name="Picture 2" descr="The Largest Brands of the World 2020">
            <a:extLst>
              <a:ext uri="{FF2B5EF4-FFF2-40B4-BE49-F238E27FC236}">
                <a16:creationId xmlns:a16="http://schemas.microsoft.com/office/drawing/2014/main" id="{B2243034-7020-467D-8F0B-C27369211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 bwMode="auto">
          <a:xfrm>
            <a:off x="408692" y="721023"/>
            <a:ext cx="7820908" cy="4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5C256-A096-449F-A9C0-62D9121E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6" y="602988"/>
            <a:ext cx="2122487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61CAA-9759-41F7-83F5-DD28BCAF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824885"/>
            <a:ext cx="2035492" cy="32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92115-07A6-459C-9866-7B21299A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1431924"/>
            <a:ext cx="1587288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E365-FCF7-4890-8E5A-797AC090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4651407"/>
            <a:ext cx="1907964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759F0-78E8-4C9F-9907-22AAA1F89723}"/>
              </a:ext>
            </a:extLst>
          </p:cNvPr>
          <p:cNvSpPr txBox="1"/>
          <p:nvPr/>
        </p:nvSpPr>
        <p:spPr>
          <a:xfrm>
            <a:off x="6477000" y="94258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Top 100 companies by market cap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81480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9F64B1-6F0F-4862-95A9-C90EAFEFB0BA}"/>
              </a:ext>
            </a:extLst>
          </p:cNvPr>
          <p:cNvSpPr/>
          <p:nvPr/>
        </p:nvSpPr>
        <p:spPr>
          <a:xfrm>
            <a:off x="1333501" y="772603"/>
            <a:ext cx="6858000" cy="160020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2" name="Picture 4" descr="Université de Californie à Los Angeles — Wikipédia">
            <a:extLst>
              <a:ext uri="{FF2B5EF4-FFF2-40B4-BE49-F238E27FC236}">
                <a16:creationId xmlns:a16="http://schemas.microsoft.com/office/drawing/2014/main" id="{AC53336E-4353-48A8-A36C-75AF86BE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62" y="901073"/>
            <a:ext cx="1323762" cy="13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1C09E26-EBC6-4EB2-85EF-2EB860B6E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72"/>
          <a:stretch/>
        </p:blipFill>
        <p:spPr bwMode="auto">
          <a:xfrm>
            <a:off x="2992475" y="1077404"/>
            <a:ext cx="1523522" cy="10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undations 2018 | The 19th UK and European Conference on Foundations of  Physics | Home">
            <a:extLst>
              <a:ext uri="{FF2B5EF4-FFF2-40B4-BE49-F238E27FC236}">
                <a16:creationId xmlns:a16="http://schemas.microsoft.com/office/drawing/2014/main" id="{217D9DCF-71DF-4310-A9A1-D014C1FD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48" y="786912"/>
            <a:ext cx="3164366" cy="84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65ACE-32BD-4E07-A3B6-4931AAFE9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171" y="1706575"/>
            <a:ext cx="3267156" cy="544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9B153-60E3-43AA-8303-F62DC536D7A4}"/>
              </a:ext>
            </a:extLst>
          </p:cNvPr>
          <p:cNvSpPr/>
          <p:nvPr/>
        </p:nvSpPr>
        <p:spPr>
          <a:xfrm>
            <a:off x="1066800" y="329007"/>
            <a:ext cx="75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B2"/>
                </a:solidFill>
              </a:rPr>
              <a:t>Research + teaching </a:t>
            </a:r>
            <a:r>
              <a:rPr lang="en-US" sz="1600" dirty="0"/>
              <a:t>on complex systems, the future of cities, AI and blockchain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31660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573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How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intelligent</a:t>
            </a:r>
            <a:r>
              <a:rPr lang="en-US" sz="4000" b="1" dirty="0">
                <a:sym typeface="Wingdings" panose="05000000000000000000" pitchFamily="2" charset="2"/>
              </a:rPr>
              <a:t> did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machines</a:t>
            </a:r>
            <a:r>
              <a:rPr lang="en-US" sz="4000" b="1" dirty="0">
                <a:sym typeface="Wingdings" panose="05000000000000000000" pitchFamily="2" charset="2"/>
              </a:rPr>
              <a:t> really become? </a:t>
            </a:r>
          </a:p>
        </p:txBody>
      </p:sp>
    </p:spTree>
    <p:extLst>
      <p:ext uri="{BB962C8B-B14F-4D97-AF65-F5344CB8AC3E}">
        <p14:creationId xmlns:p14="http://schemas.microsoft.com/office/powerpoint/2010/main" val="159693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8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8294EF7-5F55-4E7A-8558-40F9F665EA3A}"/>
              </a:ext>
            </a:extLst>
          </p:cNvPr>
          <p:cNvSpPr txBox="1">
            <a:spLocks/>
          </p:cNvSpPr>
          <p:nvPr/>
        </p:nvSpPr>
        <p:spPr bwMode="auto">
          <a:xfrm>
            <a:off x="416560" y="432435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Above this stage is </a:t>
            </a:r>
            <a:r>
              <a:rPr lang="en-US" b="1" dirty="0">
                <a:solidFill>
                  <a:srgbClr val="3333B2"/>
                </a:solidFill>
              </a:rPr>
              <a:t>superintelligence &amp; singularity </a:t>
            </a:r>
          </a:p>
        </p:txBody>
      </p:sp>
    </p:spTree>
    <p:extLst>
      <p:ext uri="{BB962C8B-B14F-4D97-AF65-F5344CB8AC3E}">
        <p14:creationId xmlns:p14="http://schemas.microsoft.com/office/powerpoint/2010/main" val="331560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2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02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7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52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Singularity is likely to happen but far, far away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5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9F64B1-6F0F-4862-95A9-C90EAFEFB0BA}"/>
              </a:ext>
            </a:extLst>
          </p:cNvPr>
          <p:cNvSpPr/>
          <p:nvPr/>
        </p:nvSpPr>
        <p:spPr>
          <a:xfrm>
            <a:off x="1333501" y="772603"/>
            <a:ext cx="6858000" cy="160020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2" name="Picture 4" descr="Université de Californie à Los Angeles — Wikipédia">
            <a:extLst>
              <a:ext uri="{FF2B5EF4-FFF2-40B4-BE49-F238E27FC236}">
                <a16:creationId xmlns:a16="http://schemas.microsoft.com/office/drawing/2014/main" id="{AC53336E-4353-48A8-A36C-75AF86BE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62" y="901073"/>
            <a:ext cx="1323762" cy="13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1C09E26-EBC6-4EB2-85EF-2EB860B6E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72"/>
          <a:stretch/>
        </p:blipFill>
        <p:spPr bwMode="auto">
          <a:xfrm>
            <a:off x="2992475" y="1077404"/>
            <a:ext cx="1523522" cy="10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undations 2018 | The 19th UK and European Conference on Foundations of  Physics | Home">
            <a:extLst>
              <a:ext uri="{FF2B5EF4-FFF2-40B4-BE49-F238E27FC236}">
                <a16:creationId xmlns:a16="http://schemas.microsoft.com/office/drawing/2014/main" id="{217D9DCF-71DF-4310-A9A1-D014C1FD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48" y="786912"/>
            <a:ext cx="3164366" cy="84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65ACE-32BD-4E07-A3B6-4931AAFE9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171" y="1706575"/>
            <a:ext cx="3267156" cy="544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9B153-60E3-43AA-8303-F62DC536D7A4}"/>
              </a:ext>
            </a:extLst>
          </p:cNvPr>
          <p:cNvSpPr/>
          <p:nvPr/>
        </p:nvSpPr>
        <p:spPr>
          <a:xfrm>
            <a:off x="1066800" y="329007"/>
            <a:ext cx="75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B2"/>
                </a:solidFill>
              </a:rPr>
              <a:t>Research + teaching </a:t>
            </a:r>
            <a:r>
              <a:rPr lang="en-US" sz="1600" dirty="0"/>
              <a:t>on complex systems, the future of cities, AI and blockchain</a:t>
            </a:r>
            <a:endParaRPr lang="nl-NL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49BAF2-9317-4F42-9A4B-42851798A487}"/>
              </a:ext>
            </a:extLst>
          </p:cNvPr>
          <p:cNvSpPr/>
          <p:nvPr/>
        </p:nvSpPr>
        <p:spPr>
          <a:xfrm>
            <a:off x="838200" y="3066502"/>
            <a:ext cx="3581560" cy="160020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European Commission | Extractive Industries Transparency Initiative">
            <a:extLst>
              <a:ext uri="{FF2B5EF4-FFF2-40B4-BE49-F238E27FC236}">
                <a16:creationId xmlns:a16="http://schemas.microsoft.com/office/drawing/2014/main" id="{9C288FA1-9D6A-4661-B5D8-5782FB4A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0" y="3114128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SA - &amp;#39;A new space policy for Europe&amp;#39; at the European Parliament">
            <a:extLst>
              <a:ext uri="{FF2B5EF4-FFF2-40B4-BE49-F238E27FC236}">
                <a16:creationId xmlns:a16="http://schemas.microsoft.com/office/drawing/2014/main" id="{C9F07F51-0D7F-4D9C-844B-9ED7561F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56" y="3199322"/>
            <a:ext cx="2001839" cy="13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FCF74D5-A819-4674-9B7E-CB2C68E97AD1}"/>
              </a:ext>
            </a:extLst>
          </p:cNvPr>
          <p:cNvSpPr/>
          <p:nvPr/>
        </p:nvSpPr>
        <p:spPr>
          <a:xfrm>
            <a:off x="838200" y="4642908"/>
            <a:ext cx="3581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Research &amp; Innovation </a:t>
            </a:r>
            <a:r>
              <a:rPr lang="en-US" sz="1600" dirty="0">
                <a:solidFill>
                  <a:srgbClr val="3333B2"/>
                </a:solidFill>
              </a:rPr>
              <a:t>policy</a:t>
            </a:r>
            <a:endParaRPr lang="nl-NL" sz="1600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072AE43C-3268-4E1E-9E11-217AF2A4185F}"/>
              </a:ext>
            </a:extLst>
          </p:cNvPr>
          <p:cNvSpPr/>
          <p:nvPr/>
        </p:nvSpPr>
        <p:spPr>
          <a:xfrm rot="18657646">
            <a:off x="3218977" y="2612780"/>
            <a:ext cx="914400" cy="213747"/>
          </a:xfrm>
          <a:prstGeom prst="leftRight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50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Superpowers: China, Silicon Valley, and the New World Order by Kai-Fu Lee">
            <a:extLst>
              <a:ext uri="{FF2B5EF4-FFF2-40B4-BE49-F238E27FC236}">
                <a16:creationId xmlns:a16="http://schemas.microsoft.com/office/drawing/2014/main" id="{4D915431-09A2-46F9-95CD-6A2FA5D35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r="14702"/>
          <a:stretch/>
        </p:blipFill>
        <p:spPr bwMode="auto">
          <a:xfrm>
            <a:off x="7223125" y="1060450"/>
            <a:ext cx="1666875" cy="240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343AC-FAAC-44A3-960A-2E0DE885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1: Building </a:t>
            </a:r>
            <a:r>
              <a:rPr lang="en-US" b="1" dirty="0">
                <a:solidFill>
                  <a:srgbClr val="3333B2"/>
                </a:solidFill>
              </a:rPr>
              <a:t>recommendation systems </a:t>
            </a:r>
            <a:r>
              <a:rPr lang="en-US" dirty="0"/>
              <a:t>with                 </a:t>
            </a:r>
            <a:r>
              <a:rPr lang="en-US" b="1" dirty="0"/>
              <a:t>internet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2: Using </a:t>
            </a:r>
            <a:r>
              <a:rPr lang="en-US" b="1" dirty="0"/>
              <a:t>private data </a:t>
            </a:r>
            <a:r>
              <a:rPr lang="en-US" dirty="0"/>
              <a:t>for </a:t>
            </a:r>
            <a:r>
              <a:rPr lang="en-US" b="1" dirty="0">
                <a:solidFill>
                  <a:srgbClr val="3333B2"/>
                </a:solidFill>
              </a:rPr>
              <a:t>decision-making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3: Integrating prediction machines with sensors                   = </a:t>
            </a:r>
            <a:r>
              <a:rPr lang="en-US" b="1" dirty="0">
                <a:solidFill>
                  <a:srgbClr val="3333B2"/>
                </a:solidFill>
              </a:rPr>
              <a:t>perception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4: Fully-autonomous 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4 waves of AI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78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Champions of the first AI wave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3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Reinforcing Feedback Loops in AI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74CD-C7D6-4091-A00F-F35B3D30F643}"/>
              </a:ext>
            </a:extLst>
          </p:cNvPr>
          <p:cNvSpPr/>
          <p:nvPr/>
        </p:nvSpPr>
        <p:spPr>
          <a:xfrm>
            <a:off x="4820432" y="4102001"/>
            <a:ext cx="198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offers a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better product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8B89-31FA-4F92-A0BD-CE2250CFCE2B}"/>
              </a:ext>
            </a:extLst>
          </p:cNvPr>
          <p:cNvSpPr/>
          <p:nvPr/>
        </p:nvSpPr>
        <p:spPr>
          <a:xfrm>
            <a:off x="2896011" y="2528471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B2"/>
                </a:solidFill>
              </a:rPr>
              <a:t>More customers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use Google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D2329-B956-46C5-9C9E-E4EEA1A63605}"/>
              </a:ext>
            </a:extLst>
          </p:cNvPr>
          <p:cNvSpPr/>
          <p:nvPr/>
        </p:nvSpPr>
        <p:spPr>
          <a:xfrm>
            <a:off x="4953000" y="1428750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 gets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more data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9D04B-8CFC-4C92-82D7-39E619211529}"/>
              </a:ext>
            </a:extLst>
          </p:cNvPr>
          <p:cNvSpPr/>
          <p:nvPr/>
        </p:nvSpPr>
        <p:spPr>
          <a:xfrm>
            <a:off x="6682962" y="2528471"/>
            <a:ext cx="210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algorithm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gets better</a:t>
            </a:r>
            <a:endParaRPr lang="nl-NL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3A9D733-91DF-444F-BC7D-41CAEE2E899D}"/>
              </a:ext>
            </a:extLst>
          </p:cNvPr>
          <p:cNvSpPr/>
          <p:nvPr/>
        </p:nvSpPr>
        <p:spPr>
          <a:xfrm rot="14127798">
            <a:off x="3486841" y="3614504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3C0168-5568-4A1E-A89E-9F597CBB6EB6}"/>
              </a:ext>
            </a:extLst>
          </p:cNvPr>
          <p:cNvSpPr/>
          <p:nvPr/>
        </p:nvSpPr>
        <p:spPr>
          <a:xfrm rot="18678413">
            <a:off x="3461537" y="1544990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EE5C795-A3F4-4092-9F45-7FDAC21020C2}"/>
              </a:ext>
            </a:extLst>
          </p:cNvPr>
          <p:cNvSpPr/>
          <p:nvPr/>
        </p:nvSpPr>
        <p:spPr>
          <a:xfrm rot="2471120">
            <a:off x="6666956" y="1455909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944CAA1-46AF-41F5-A6BE-E29C63917A47}"/>
              </a:ext>
            </a:extLst>
          </p:cNvPr>
          <p:cNvSpPr/>
          <p:nvPr/>
        </p:nvSpPr>
        <p:spPr>
          <a:xfrm rot="7333500">
            <a:off x="6864788" y="3683618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5CA19-7A77-4EA8-8853-90136CA4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t="24843" r="19811" b="24843"/>
          <a:stretch/>
        </p:blipFill>
        <p:spPr>
          <a:xfrm>
            <a:off x="390474" y="2311664"/>
            <a:ext cx="2348239" cy="9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Exploiting the network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structures </a:t>
            </a:r>
            <a:r>
              <a:rPr lang="en-US" sz="4000" dirty="0">
                <a:sym typeface="Wingdings" panose="05000000000000000000" pitchFamily="2" charset="2"/>
              </a:rPr>
              <a:t>(matrices) to make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predictions</a:t>
            </a:r>
            <a:endParaRPr lang="en-US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623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AI can predict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80A8A-9F8B-45AB-941D-31D947BDB6FF}"/>
              </a:ext>
            </a:extLst>
          </p:cNvPr>
          <p:cNvSpPr/>
          <p:nvPr/>
        </p:nvSpPr>
        <p:spPr>
          <a:xfrm>
            <a:off x="589284" y="4321965"/>
            <a:ext cx="828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are good at predicting the evolution of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1333500" y="1382075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1295400" y="280574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3200400" y="287172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3235960" y="1406777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1752600" y="2220275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1752600" y="2244977"/>
            <a:ext cx="1902460" cy="56076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9211D-9CAB-44A1-866C-A2BB3D515E77}"/>
              </a:ext>
            </a:extLst>
          </p:cNvPr>
          <p:cNvCxnSpPr/>
          <p:nvPr/>
        </p:nvCxnSpPr>
        <p:spPr>
          <a:xfrm flipV="1">
            <a:off x="3642360" y="2260280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1752600" y="2220275"/>
            <a:ext cx="1905000" cy="65144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D65A4C-866C-44DA-9B62-8A2F54E9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60" y="285750"/>
            <a:ext cx="3586474" cy="2713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0FE40B-DCC5-4884-9F05-070C438B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770904"/>
            <a:ext cx="2090892" cy="381628"/>
          </a:xfrm>
          <a:prstGeom prst="rect">
            <a:avLst/>
          </a:prstGeom>
        </p:spPr>
      </p:pic>
      <p:pic>
        <p:nvPicPr>
          <p:cNvPr id="34" name="Picture 12" descr="Image associÃ©e">
            <a:extLst>
              <a:ext uri="{FF2B5EF4-FFF2-40B4-BE49-F238E27FC236}">
                <a16:creationId xmlns:a16="http://schemas.microsoft.com/office/drawing/2014/main" id="{9DD2E7E0-319E-41BC-99E2-BBDEB09C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03970"/>
            <a:ext cx="696744" cy="56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34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295401" y="78003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95401" y="397651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1" y="405271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57548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295401" y="237827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72002" y="78003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0047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26811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0047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6811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CCE65-DD6B-423B-BEE0-2AB88E1C48BA}"/>
              </a:ext>
            </a:extLst>
          </p:cNvPr>
          <p:cNvSpPr/>
          <p:nvPr/>
        </p:nvSpPr>
        <p:spPr>
          <a:xfrm>
            <a:off x="163068" y="4491967"/>
            <a:ext cx="8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Balland, P.A., Boschma, R., </a:t>
            </a:r>
            <a:r>
              <a:rPr lang="en-US" sz="1400" dirty="0"/>
              <a:t>Crespo, J. and Rigby, D. (2019) Smart Specialization policy in the EU: Relatedness, Knowledge Complexity and Regional Diversification, </a:t>
            </a:r>
            <a:r>
              <a:rPr lang="en-US" sz="1400" i="1" dirty="0"/>
              <a:t>Regional Studies</a:t>
            </a:r>
            <a:endParaRPr lang="nl-NL" sz="1400" i="1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4E11331-45EF-4C5F-9F70-B67983EB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 smart specialization ($120 billion ) </a:t>
            </a:r>
            <a:endParaRPr lang="nl-NL" sz="2800" dirty="0"/>
          </a:p>
        </p:txBody>
      </p:sp>
      <p:pic>
        <p:nvPicPr>
          <p:cNvPr id="2050" name="Picture 2" descr="Treaty on European Union - Wikipedia">
            <a:extLst>
              <a:ext uri="{FF2B5EF4-FFF2-40B4-BE49-F238E27FC236}">
                <a16:creationId xmlns:a16="http://schemas.microsoft.com/office/drawing/2014/main" id="{190C46D0-4265-4028-BC0B-4C2DE5EC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28" y="119204"/>
            <a:ext cx="1497231" cy="9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DD0E-46F1-4361-B754-9A7B2F6D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Private data for decision-making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4" name="AutoShape 2" descr="Image result for bnp paribas">
            <a:extLst>
              <a:ext uri="{FF2B5EF4-FFF2-40B4-BE49-F238E27FC236}">
                <a16:creationId xmlns:a16="http://schemas.microsoft.com/office/drawing/2014/main" id="{C5DB6562-BDB7-4F6D-AE7E-64A2732D3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 descr="Image result for chase bank">
            <a:extLst>
              <a:ext uri="{FF2B5EF4-FFF2-40B4-BE49-F238E27FC236}">
                <a16:creationId xmlns:a16="http://schemas.microsoft.com/office/drawing/2014/main" id="{DBFB72D3-831C-42AE-9370-00784372A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BB66-2B90-4A06-B10D-AD431DEE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6894"/>
            <a:ext cx="2362200" cy="243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B97B7-B5D4-4B62-A1C9-D1F16D6F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771649"/>
            <a:ext cx="24003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01E21-33EF-435C-8538-4DCE9A27A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971550"/>
            <a:ext cx="2647950" cy="2505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7911F9-4126-41A7-91D1-B90DC79D6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050" y="356235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4A103-70ED-4EFF-88C9-3D28760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Integrating digital &amp; physical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8" descr="December 2019/January 2020 - Artificial Intelligence Efforts for Military  Drones | Avionics Digital Edition">
            <a:extLst>
              <a:ext uri="{FF2B5EF4-FFF2-40B4-BE49-F238E27FC236}">
                <a16:creationId xmlns:a16="http://schemas.microsoft.com/office/drawing/2014/main" id="{D8C14DCC-EC4E-48F6-8612-C362E8C64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Elon Musk: Tesla raises cost of 'self-driving' cars - BBC News">
            <a:extLst>
              <a:ext uri="{FF2B5EF4-FFF2-40B4-BE49-F238E27FC236}">
                <a16:creationId xmlns:a16="http://schemas.microsoft.com/office/drawing/2014/main" id="{5D2890DD-784F-40BA-B1A4-0221730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A2DFC-A99E-496D-BBAA-892FE413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486150"/>
            <a:ext cx="2385391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9468A-3AAF-4F9C-9160-23F6B64A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797" y="3486150"/>
            <a:ext cx="1604963" cy="1427864"/>
          </a:xfrm>
          <a:prstGeom prst="rect">
            <a:avLst/>
          </a:prstGeom>
        </p:spPr>
      </p:pic>
      <p:pic>
        <p:nvPicPr>
          <p:cNvPr id="3074" name="Picture 2" descr="How Does Autopilot Work on an Airplane? | Mental Floss">
            <a:extLst>
              <a:ext uri="{FF2B5EF4-FFF2-40B4-BE49-F238E27FC236}">
                <a16:creationId xmlns:a16="http://schemas.microsoft.com/office/drawing/2014/main" id="{42952B01-0B3C-48E5-B6DD-02FA768E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57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29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3D8BA-96B0-47E2-8531-DF2DEBEE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8700"/>
            <a:ext cx="8458200" cy="337185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X-ray analysis, tumor detection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Fully automated clinical diagnosis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Predicting future health based on medical records &amp; genetics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Personalized medication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Automated surgical robots (Smart Tissue Autonomous Robot)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AI-enabled dynamic prosthetics (Hugh Herr, Media Lab)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BC7D4-B740-42F4-AC95-D10D97F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in healthcare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6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chines: Lifting with Levers">
            <a:extLst>
              <a:ext uri="{FF2B5EF4-FFF2-40B4-BE49-F238E27FC236}">
                <a16:creationId xmlns:a16="http://schemas.microsoft.com/office/drawing/2014/main" id="{96CA8C26-CA01-4D9F-AF98-E9911402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05" y="2131345"/>
            <a:ext cx="3383708" cy="20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B714B-E4F6-4FC5-A82F-775D784F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Leveraging complex networks  </a:t>
            </a:r>
            <a:endParaRPr lang="nl-NL" dirty="0">
              <a:solidFill>
                <a:srgbClr val="3333B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06A7AC-4B0C-443E-A8B5-4B9A2F32412E}"/>
              </a:ext>
            </a:extLst>
          </p:cNvPr>
          <p:cNvCxnSpPr>
            <a:cxnSpLocks/>
          </p:cNvCxnSpPr>
          <p:nvPr/>
        </p:nvCxnSpPr>
        <p:spPr>
          <a:xfrm flipV="1">
            <a:off x="914400" y="895351"/>
            <a:ext cx="0" cy="3505199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EC1343-4927-4916-92A3-7D8E37F42454}"/>
              </a:ext>
            </a:extLst>
          </p:cNvPr>
          <p:cNvCxnSpPr>
            <a:cxnSpLocks/>
          </p:cNvCxnSpPr>
          <p:nvPr/>
        </p:nvCxnSpPr>
        <p:spPr>
          <a:xfrm>
            <a:off x="914400" y="4400550"/>
            <a:ext cx="6705600" cy="0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98E1B-F762-4B9D-81E1-975B15898413}"/>
              </a:ext>
            </a:extLst>
          </p:cNvPr>
          <p:cNvSpPr/>
          <p:nvPr/>
        </p:nvSpPr>
        <p:spPr>
          <a:xfrm>
            <a:off x="3200400" y="4497172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Leverage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ABADB-C41C-4E3C-B114-1EB2A58DDF65}"/>
              </a:ext>
            </a:extLst>
          </p:cNvPr>
          <p:cNvSpPr/>
          <p:nvPr/>
        </p:nvSpPr>
        <p:spPr>
          <a:xfrm rot="16200000">
            <a:off x="-347710" y="2289505"/>
            <a:ext cx="16369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Returns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DA29-E760-4795-9B06-6816BF95A7F5}"/>
              </a:ext>
            </a:extLst>
          </p:cNvPr>
          <p:cNvSpPr/>
          <p:nvPr/>
        </p:nvSpPr>
        <p:spPr>
          <a:xfrm>
            <a:off x="1116579" y="3596043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LABOR</a:t>
            </a:r>
            <a:endParaRPr lang="nl-NL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F0FCA-A1A4-405C-B712-09EAF1690D49}"/>
              </a:ext>
            </a:extLst>
          </p:cNvPr>
          <p:cNvSpPr/>
          <p:nvPr/>
        </p:nvSpPr>
        <p:spPr>
          <a:xfrm>
            <a:off x="2819400" y="2655521"/>
            <a:ext cx="2366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CAPITAL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34C29-B4E0-4991-AD98-41DC432A421D}"/>
              </a:ext>
            </a:extLst>
          </p:cNvPr>
          <p:cNvSpPr/>
          <p:nvPr/>
        </p:nvSpPr>
        <p:spPr>
          <a:xfrm>
            <a:off x="4800600" y="1748010"/>
            <a:ext cx="1837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MEDIA</a:t>
            </a:r>
            <a:endParaRPr lang="nl-NL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DC05E-718E-4E2F-8F7A-BB79BCEC4403}"/>
              </a:ext>
            </a:extLst>
          </p:cNvPr>
          <p:cNvSpPr/>
          <p:nvPr/>
        </p:nvSpPr>
        <p:spPr>
          <a:xfrm>
            <a:off x="6477000" y="895350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CODE</a:t>
            </a:r>
            <a:endParaRPr lang="nl-NL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79AFC-7542-48D5-BBCA-D795B46B4F4F}"/>
              </a:ext>
            </a:extLst>
          </p:cNvPr>
          <p:cNvSpPr/>
          <p:nvPr/>
        </p:nvSpPr>
        <p:spPr>
          <a:xfrm>
            <a:off x="1265387" y="1038826"/>
            <a:ext cx="2194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Returns are increasingly decoupled from individual efforts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B9B77-7966-467D-8627-6C5140ADA59F}"/>
              </a:ext>
            </a:extLst>
          </p:cNvPr>
          <p:cNvSpPr/>
          <p:nvPr/>
        </p:nvSpPr>
        <p:spPr>
          <a:xfrm>
            <a:off x="1265387" y="1008697"/>
            <a:ext cx="2194325" cy="1334451"/>
          </a:xfrm>
          <a:prstGeom prst="rect">
            <a:avLst/>
          </a:prstGeom>
          <a:noFill/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3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9F64B1-6F0F-4862-95A9-C90EAFEFB0BA}"/>
              </a:ext>
            </a:extLst>
          </p:cNvPr>
          <p:cNvSpPr/>
          <p:nvPr/>
        </p:nvSpPr>
        <p:spPr>
          <a:xfrm>
            <a:off x="1333501" y="772603"/>
            <a:ext cx="6858000" cy="160020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2" name="Picture 4" descr="Université de Californie à Los Angeles — Wikipédia">
            <a:extLst>
              <a:ext uri="{FF2B5EF4-FFF2-40B4-BE49-F238E27FC236}">
                <a16:creationId xmlns:a16="http://schemas.microsoft.com/office/drawing/2014/main" id="{AC53336E-4353-48A8-A36C-75AF86BE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62" y="901073"/>
            <a:ext cx="1323762" cy="13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1C09E26-EBC6-4EB2-85EF-2EB860B6E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72"/>
          <a:stretch/>
        </p:blipFill>
        <p:spPr bwMode="auto">
          <a:xfrm>
            <a:off x="2992475" y="1077404"/>
            <a:ext cx="1523522" cy="10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undations 2018 | The 19th UK and European Conference on Foundations of  Physics | Home">
            <a:extLst>
              <a:ext uri="{FF2B5EF4-FFF2-40B4-BE49-F238E27FC236}">
                <a16:creationId xmlns:a16="http://schemas.microsoft.com/office/drawing/2014/main" id="{217D9DCF-71DF-4310-A9A1-D014C1FD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48" y="786912"/>
            <a:ext cx="3164366" cy="84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65ACE-32BD-4E07-A3B6-4931AAFE9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171" y="1706575"/>
            <a:ext cx="3267156" cy="544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9B153-60E3-43AA-8303-F62DC536D7A4}"/>
              </a:ext>
            </a:extLst>
          </p:cNvPr>
          <p:cNvSpPr/>
          <p:nvPr/>
        </p:nvSpPr>
        <p:spPr>
          <a:xfrm>
            <a:off x="1066800" y="329007"/>
            <a:ext cx="754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B2"/>
                </a:solidFill>
              </a:rPr>
              <a:t>Research + teaching </a:t>
            </a:r>
            <a:r>
              <a:rPr lang="en-US" sz="1600" dirty="0"/>
              <a:t>on complex systems, the future of cities, AI and blockchain</a:t>
            </a:r>
            <a:endParaRPr lang="nl-NL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49BAF2-9317-4F42-9A4B-42851798A487}"/>
              </a:ext>
            </a:extLst>
          </p:cNvPr>
          <p:cNvSpPr/>
          <p:nvPr/>
        </p:nvSpPr>
        <p:spPr>
          <a:xfrm>
            <a:off x="838200" y="3066502"/>
            <a:ext cx="3581560" cy="160020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9A372-EFF8-4EA3-82E8-AFB9CE2320B6}"/>
              </a:ext>
            </a:extLst>
          </p:cNvPr>
          <p:cNvSpPr/>
          <p:nvPr/>
        </p:nvSpPr>
        <p:spPr>
          <a:xfrm>
            <a:off x="5087656" y="3072852"/>
            <a:ext cx="3675504" cy="1593851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European Commission | Extractive Industries Transparency Initiative">
            <a:extLst>
              <a:ext uri="{FF2B5EF4-FFF2-40B4-BE49-F238E27FC236}">
                <a16:creationId xmlns:a16="http://schemas.microsoft.com/office/drawing/2014/main" id="{9C288FA1-9D6A-4661-B5D8-5782FB4A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0" y="3114128"/>
            <a:ext cx="2857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SA - &amp;#39;A new space policy for Europe&amp;#39; at the European Parliament">
            <a:extLst>
              <a:ext uri="{FF2B5EF4-FFF2-40B4-BE49-F238E27FC236}">
                <a16:creationId xmlns:a16="http://schemas.microsoft.com/office/drawing/2014/main" id="{C9F07F51-0D7F-4D9C-844B-9ED7561F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56" y="3199322"/>
            <a:ext cx="2001839" cy="13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&amp;#39;Oréal Paris donne la parole aux femmes du cinema à Cannes">
            <a:extLst>
              <a:ext uri="{FF2B5EF4-FFF2-40B4-BE49-F238E27FC236}">
                <a16:creationId xmlns:a16="http://schemas.microsoft.com/office/drawing/2014/main" id="{AD4E0942-9824-4C25-A9D2-8B531482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60" y="3754914"/>
            <a:ext cx="1827348" cy="8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orld Bank Group | Extractive Industries Transparency Initiative">
            <a:extLst>
              <a:ext uri="{FF2B5EF4-FFF2-40B4-BE49-F238E27FC236}">
                <a16:creationId xmlns:a16="http://schemas.microsoft.com/office/drawing/2014/main" id="{02A1467B-2AD9-4B29-8840-ABEBA9CDC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4" t="34710" r="4412" b="26551"/>
          <a:stretch/>
        </p:blipFill>
        <p:spPr bwMode="auto">
          <a:xfrm>
            <a:off x="6510545" y="3237914"/>
            <a:ext cx="2191896" cy="6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2BB3F-17CB-4C66-AA30-F3BAB8987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7553" y="3863603"/>
            <a:ext cx="1656000" cy="682272"/>
          </a:xfrm>
          <a:prstGeom prst="rect">
            <a:avLst/>
          </a:prstGeom>
        </p:spPr>
      </p:pic>
      <p:pic>
        <p:nvPicPr>
          <p:cNvPr id="2072" name="Picture 24" descr="Technopolis Group | LinkedIn">
            <a:extLst>
              <a:ext uri="{FF2B5EF4-FFF2-40B4-BE49-F238E27FC236}">
                <a16:creationId xmlns:a16="http://schemas.microsoft.com/office/drawing/2014/main" id="{93D339FD-8B4A-4A0B-B637-7DDD802E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77" y="3239376"/>
            <a:ext cx="574347" cy="5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FCF74D5-A819-4674-9B7E-CB2C68E97AD1}"/>
              </a:ext>
            </a:extLst>
          </p:cNvPr>
          <p:cNvSpPr/>
          <p:nvPr/>
        </p:nvSpPr>
        <p:spPr>
          <a:xfrm>
            <a:off x="838200" y="4642908"/>
            <a:ext cx="3581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Research &amp; Innovation </a:t>
            </a:r>
            <a:r>
              <a:rPr lang="en-US" sz="1600" dirty="0">
                <a:solidFill>
                  <a:srgbClr val="3333B2"/>
                </a:solidFill>
              </a:rPr>
              <a:t>policy</a:t>
            </a:r>
            <a:endParaRPr lang="nl-NL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C089F1-78A2-4D5F-982D-A9D5703C1755}"/>
              </a:ext>
            </a:extLst>
          </p:cNvPr>
          <p:cNvSpPr/>
          <p:nvPr/>
        </p:nvSpPr>
        <p:spPr>
          <a:xfrm>
            <a:off x="4669248" y="4696609"/>
            <a:ext cx="447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B2"/>
                </a:solidFill>
              </a:rPr>
              <a:t>Smart investments </a:t>
            </a:r>
            <a:r>
              <a:rPr lang="en-US" sz="1600" dirty="0"/>
              <a:t>recommendation systems</a:t>
            </a:r>
            <a:endParaRPr lang="nl-NL" sz="1600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072AE43C-3268-4E1E-9E11-217AF2A4185F}"/>
              </a:ext>
            </a:extLst>
          </p:cNvPr>
          <p:cNvSpPr/>
          <p:nvPr/>
        </p:nvSpPr>
        <p:spPr>
          <a:xfrm rot="18657646">
            <a:off x="3218977" y="2612780"/>
            <a:ext cx="914400" cy="213747"/>
          </a:xfrm>
          <a:prstGeom prst="leftRight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75E83748-1F81-4640-9FAF-E154EF8920A4}"/>
              </a:ext>
            </a:extLst>
          </p:cNvPr>
          <p:cNvSpPr/>
          <p:nvPr/>
        </p:nvSpPr>
        <p:spPr>
          <a:xfrm rot="13565190">
            <a:off x="5224445" y="2634860"/>
            <a:ext cx="914400" cy="213747"/>
          </a:xfrm>
          <a:prstGeom prst="leftRight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08D8055C-D548-4FA7-90AD-A97AA185E4A7}"/>
              </a:ext>
            </a:extLst>
          </p:cNvPr>
          <p:cNvSpPr/>
          <p:nvPr/>
        </p:nvSpPr>
        <p:spPr>
          <a:xfrm>
            <a:off x="4419760" y="3683038"/>
            <a:ext cx="667896" cy="338554"/>
          </a:xfrm>
          <a:prstGeom prst="leftRight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88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333B2"/>
                </a:solidFill>
              </a:rPr>
              <a:t>Beyond CS skills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86530"/>
            <a:ext cx="3064991" cy="13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7724" y="778738"/>
            <a:ext cx="455667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" y="379095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The ability to identify business problems and re-frame them as a data science solution is as important as the programming skills needed to develop AI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71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66750"/>
            <a:ext cx="8610600" cy="434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These skills are the </a:t>
            </a:r>
            <a:r>
              <a:rPr lang="en-US" b="1" dirty="0"/>
              <a:t>foundation</a:t>
            </a:r>
            <a:r>
              <a:rPr lang="en-US" dirty="0"/>
              <a:t> of an AI world: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complex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decision-making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creative content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/>
              <a:t>business-technology </a:t>
            </a:r>
            <a:r>
              <a:rPr lang="en-US" sz="1600" dirty="0">
                <a:solidFill>
                  <a:srgbClr val="3333B2"/>
                </a:solidFill>
              </a:rPr>
              <a:t>interface</a:t>
            </a:r>
            <a:r>
              <a:rPr lang="en-US" sz="1600" dirty="0"/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inter-human </a:t>
            </a:r>
            <a:r>
              <a:rPr lang="en-US" sz="1600" dirty="0"/>
              <a:t>relationships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programming </a:t>
            </a:r>
            <a:r>
              <a:rPr lang="en-US" sz="1600" dirty="0"/>
              <a:t>language 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They are: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hard to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automate</a:t>
            </a:r>
            <a:endParaRPr lang="en-US" sz="1600" dirty="0">
              <a:solidFill>
                <a:srgbClr val="3333B2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new modes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education</a:t>
            </a:r>
            <a:r>
              <a:rPr lang="en-US" sz="1600" dirty="0">
                <a:sym typeface="Wingdings" panose="05000000000000000000" pitchFamily="2" charset="2"/>
              </a:rPr>
              <a:t> (hard to train at scale)</a:t>
            </a:r>
            <a:endParaRPr lang="en-US" sz="1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the re-invention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corporate culture, work ethics </a:t>
            </a:r>
            <a:r>
              <a:rPr lang="en-US" sz="1600" dirty="0">
                <a:sym typeface="Wingdings" panose="05000000000000000000" pitchFamily="2" charset="2"/>
              </a:rPr>
              <a:t>and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lifestyle</a:t>
            </a:r>
            <a:r>
              <a:rPr lang="en-US" sz="1600" dirty="0"/>
              <a:t>    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future of work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91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9344-FDE0-41AA-A9B9-EF2AFA87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geography of AI patents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755CB-AD8B-4D34-8D2E-B0B1BE8F1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8" b="20000"/>
          <a:stretch/>
        </p:blipFill>
        <p:spPr>
          <a:xfrm>
            <a:off x="270154" y="971550"/>
            <a:ext cx="8603691" cy="345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616D9-D7E3-46A5-9B05-0962D2CF523A}"/>
              </a:ext>
            </a:extLst>
          </p:cNvPr>
          <p:cNvSpPr txBox="1"/>
          <p:nvPr/>
        </p:nvSpPr>
        <p:spPr>
          <a:xfrm>
            <a:off x="5029200" y="4578601"/>
            <a:ext cx="3276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Balland (2021) – Report for DG Grow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5339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EA66E9-6AD8-434D-81E9-84A687ABD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t="3737" r="3822" b="2860"/>
          <a:stretch/>
        </p:blipFill>
        <p:spPr>
          <a:xfrm>
            <a:off x="304800" y="1238250"/>
            <a:ext cx="3962400" cy="2857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Being in the right place matters (more)</a:t>
            </a:r>
            <a:endParaRPr lang="en-US" sz="3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E56B96-03B2-47E0-90FA-EFFC67B0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79" y="1238250"/>
            <a:ext cx="460512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4833721" y="4279612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 et al. (2020): </a:t>
            </a:r>
            <a:r>
              <a:rPr lang="nl-NL" sz="1600" dirty="0">
                <a:hlinkClick r:id="rId5"/>
              </a:rPr>
              <a:t>nature.com/</a:t>
            </a:r>
            <a:r>
              <a:rPr lang="nl-NL" sz="1600" dirty="0" err="1">
                <a:hlinkClick r:id="rId5"/>
              </a:rPr>
              <a:t>articles</a:t>
            </a:r>
            <a:r>
              <a:rPr lang="nl-NL" sz="1600" dirty="0">
                <a:hlinkClick r:id="rId5"/>
              </a:rPr>
              <a:t>/s41562-019-0803-3</a:t>
            </a:r>
            <a:r>
              <a:rPr lang="nl-NL" sz="1600" dirty="0"/>
              <a:t> </a:t>
            </a:r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4171036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951C-922C-40EF-80A9-A78515F4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2"/>
            <a:ext cx="9144000" cy="4838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C9EF-D47F-4A55-8E74-E3D5A1376904}"/>
              </a:ext>
            </a:extLst>
          </p:cNvPr>
          <p:cNvSpPr/>
          <p:nvPr/>
        </p:nvSpPr>
        <p:spPr>
          <a:xfrm>
            <a:off x="2819400" y="4621875"/>
            <a:ext cx="617220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Boschma, 2019, World Bank Report on I4.0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263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NB - Binance coin prijzen vergelijken » De Beste Crypto Prijzen">
            <a:extLst>
              <a:ext uri="{FF2B5EF4-FFF2-40B4-BE49-F238E27FC236}">
                <a16:creationId xmlns:a16="http://schemas.microsoft.com/office/drawing/2014/main" id="{D1757725-967E-496E-83DE-424E145B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090236"/>
            <a:ext cx="1732556" cy="12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0098D-FA58-49FA-BAFC-5733B7A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Blockchain is the other automation revolution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3074" name="Picture 2" descr="Cryptocurrency - Wikipedia">
            <a:extLst>
              <a:ext uri="{FF2B5EF4-FFF2-40B4-BE49-F238E27FC236}">
                <a16:creationId xmlns:a16="http://schemas.microsoft.com/office/drawing/2014/main" id="{A407B522-2366-4A1F-B516-3E8F6E4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1" y="1143893"/>
            <a:ext cx="1213805" cy="12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- Wikipedia">
            <a:extLst>
              <a:ext uri="{FF2B5EF4-FFF2-40B4-BE49-F238E27FC236}">
                <a16:creationId xmlns:a16="http://schemas.microsoft.com/office/drawing/2014/main" id="{A39E8529-73EC-4648-89DD-642BF75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7" y="2343150"/>
            <a:ext cx="1213804" cy="12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FE2CA-5892-49EF-8210-CC2DD4F635F0}"/>
              </a:ext>
            </a:extLst>
          </p:cNvPr>
          <p:cNvSpPr/>
          <p:nvPr/>
        </p:nvSpPr>
        <p:spPr>
          <a:xfrm>
            <a:off x="5645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CBE82-FED6-4E9E-9B0D-BB60EBFB9553}"/>
              </a:ext>
            </a:extLst>
          </p:cNvPr>
          <p:cNvSpPr/>
          <p:nvPr/>
        </p:nvSpPr>
        <p:spPr>
          <a:xfrm>
            <a:off x="17962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EE179-2AAB-4259-9DBE-6514C14322A5}"/>
              </a:ext>
            </a:extLst>
          </p:cNvPr>
          <p:cNvSpPr/>
          <p:nvPr/>
        </p:nvSpPr>
        <p:spPr>
          <a:xfrm>
            <a:off x="4178418" y="952138"/>
            <a:ext cx="48767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Crypto will: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every industry by automating transactions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enable the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of AI solutions (structured + interoperable data)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increase hyperconnectivity by providing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80006-8D23-4E02-A355-34FF4955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7" y="4140142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8E3ED-B6A5-4BCF-8468-C4C0DD4C67D2}"/>
              </a:ext>
            </a:extLst>
          </p:cNvPr>
          <p:cNvSpPr/>
          <p:nvPr/>
        </p:nvSpPr>
        <p:spPr>
          <a:xfrm>
            <a:off x="3027955" y="390286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7D28AE7-7AAE-4866-9317-8DE04A1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58" y="4140141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When the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 of our world is too complex: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what machines can’t predict and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the strength of </a:t>
            </a:r>
            <a:r>
              <a:rPr lang="en-US" b="1" dirty="0">
                <a:solidFill>
                  <a:srgbClr val="3333B2"/>
                </a:solidFill>
                <a:sym typeface="Wingdings" panose="05000000000000000000" pitchFamily="2" charset="2"/>
              </a:rPr>
              <a:t>human wisdom </a:t>
            </a:r>
            <a:endParaRPr lang="en-US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2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E73E4-B15D-4447-A737-1A5BFFE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What you can </a:t>
            </a:r>
            <a:r>
              <a:rPr lang="en-US" sz="2800" u="sng" dirty="0">
                <a:solidFill>
                  <a:srgbClr val="3333B2"/>
                </a:solidFill>
              </a:rPr>
              <a:t>not</a:t>
            </a:r>
            <a:r>
              <a:rPr lang="en-US" sz="2800" dirty="0">
                <a:solidFill>
                  <a:srgbClr val="3333B2"/>
                </a:solidFill>
              </a:rPr>
              <a:t> predict in a complex world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6" name="Picture 2" descr="Okay, boomer - 9GAG">
            <a:extLst>
              <a:ext uri="{FF2B5EF4-FFF2-40B4-BE49-F238E27FC236}">
                <a16:creationId xmlns:a16="http://schemas.microsoft.com/office/drawing/2014/main" id="{17B2205D-1183-4FAB-8730-6A27C852CA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3346"/>
            <a:ext cx="3124200" cy="39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8CE37-A014-44D4-A6E7-69945460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62" y="753346"/>
            <a:ext cx="4714067" cy="1437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BA88-A2AA-47C1-BFC5-13FD12397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7"/>
          <a:stretch/>
        </p:blipFill>
        <p:spPr>
          <a:xfrm>
            <a:off x="3949606" y="2475359"/>
            <a:ext cx="4678624" cy="22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Complex systems are governed by fat tails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347821" y="383728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are</a:t>
            </a: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similarly wealthy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The ultra-riches do not exist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58E03D-965F-4331-9547-DEEC19735007}"/>
              </a:ext>
            </a:extLst>
          </p:cNvPr>
          <p:cNvSpPr/>
          <p:nvPr/>
        </p:nvSpPr>
        <p:spPr>
          <a:xfrm>
            <a:off x="589284" y="4441064"/>
            <a:ext cx="830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Systemic complexity generates probability distributions with relatively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probability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of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extreme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(positive or negative)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outcomes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that even the best AI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can not predict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610600" cy="39624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Complex systems heuristics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Leverage, optionality &amp; redundancy 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Exposed to upside and protect from downside</a:t>
            </a:r>
          </a:p>
          <a:p>
            <a:pPr marL="0" indent="0">
              <a:spcBef>
                <a:spcPts val="300"/>
              </a:spcBef>
              <a:spcAft>
                <a:spcPts val="24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Risks/rewards come from multiplicative systemic effects </a:t>
            </a:r>
            <a:endParaRPr lang="en-US" dirty="0"/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Evolutionary collective wisdom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T</a:t>
            </a:r>
            <a:r>
              <a:rPr lang="en-US" dirty="0"/>
              <a:t>hose who used it survived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No science – error and feedback evolutionary loops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You don’t know you are using it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Complex systems &amp; human wisdom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7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My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mission</a:t>
            </a:r>
            <a:r>
              <a:rPr lang="en-US" sz="4000" b="1" dirty="0">
                <a:sym typeface="Wingdings" panose="05000000000000000000" pitchFamily="2" charset="2"/>
              </a:rPr>
              <a:t> for this class is to help you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navigate our complex AI world</a:t>
            </a:r>
          </a:p>
        </p:txBody>
      </p:sp>
    </p:spTree>
    <p:extLst>
      <p:ext uri="{BB962C8B-B14F-4D97-AF65-F5344CB8AC3E}">
        <p14:creationId xmlns:p14="http://schemas.microsoft.com/office/powerpoint/2010/main" val="358858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C96971-8CAE-4639-AB71-B3F6F168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143500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1800"/>
              </a:spcAft>
            </a:pPr>
            <a:br>
              <a:rPr lang="en-US" sz="4000" dirty="0">
                <a:solidFill>
                  <a:srgbClr val="3333B2"/>
                </a:solidFill>
              </a:rPr>
            </a:br>
            <a:br>
              <a:rPr lang="en-US" sz="4000" dirty="0">
                <a:solidFill>
                  <a:srgbClr val="3333B2"/>
                </a:solidFill>
              </a:rPr>
            </a:br>
            <a:r>
              <a:rPr lang="en-US" sz="4500" dirty="0">
                <a:solidFill>
                  <a:srgbClr val="3333B2"/>
                </a:solidFill>
              </a:rPr>
              <a:t>Merci</a:t>
            </a:r>
            <a:br>
              <a:rPr lang="en-US" sz="4500" dirty="0">
                <a:solidFill>
                  <a:srgbClr val="3333B2"/>
                </a:solidFill>
              </a:rPr>
            </a:br>
            <a:r>
              <a:rPr lang="en-US" sz="1000" dirty="0"/>
              <a:t>x</a:t>
            </a:r>
            <a:br>
              <a:rPr lang="en-US" sz="4500" dirty="0">
                <a:solidFill>
                  <a:srgbClr val="3333B2"/>
                </a:solidFill>
              </a:rPr>
            </a:br>
            <a:r>
              <a:rPr lang="en-US" sz="4500" dirty="0">
                <a:solidFill>
                  <a:srgbClr val="3333B2"/>
                </a:solidFill>
              </a:rPr>
              <a:t>Thanks</a:t>
            </a:r>
            <a:br>
              <a:rPr lang="en-US" sz="4500" dirty="0">
                <a:solidFill>
                  <a:srgbClr val="3333B2"/>
                </a:solidFill>
              </a:rPr>
            </a:br>
            <a:r>
              <a:rPr lang="en-US" sz="1000" dirty="0"/>
              <a:t>x</a:t>
            </a:r>
            <a:br>
              <a:rPr lang="en-US" sz="4500" dirty="0">
                <a:solidFill>
                  <a:srgbClr val="3333B2"/>
                </a:solidFill>
              </a:rPr>
            </a:br>
            <a:r>
              <a:rPr lang="ja-JP" altLang="nl-NL" sz="4500" dirty="0">
                <a:solidFill>
                  <a:srgbClr val="3333B2"/>
                </a:solidFill>
              </a:rPr>
              <a:t>谢谢</a:t>
            </a:r>
            <a:br>
              <a:rPr lang="en-US" sz="4500" dirty="0">
                <a:solidFill>
                  <a:srgbClr val="3333B2"/>
                </a:solidFill>
              </a:rPr>
            </a:br>
            <a:br>
              <a:rPr lang="en-US" sz="4500" dirty="0">
                <a:solidFill>
                  <a:srgbClr val="3333B2"/>
                </a:solidFill>
              </a:rPr>
            </a:br>
            <a:endParaRPr lang="nl-NL" sz="4500" dirty="0">
              <a:solidFill>
                <a:srgbClr val="3333B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A9AF9-4801-458A-8C00-DA4D5B009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03" b="-27337"/>
          <a:stretch/>
        </p:blipFill>
        <p:spPr>
          <a:xfrm>
            <a:off x="228601" y="4355126"/>
            <a:ext cx="2666999" cy="7883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7D794D-283F-4C90-8283-AF0076E77FFB}"/>
              </a:ext>
            </a:extLst>
          </p:cNvPr>
          <p:cNvSpPr/>
          <p:nvPr/>
        </p:nvSpPr>
        <p:spPr>
          <a:xfrm>
            <a:off x="838200" y="4449246"/>
            <a:ext cx="18533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@pa_balland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77C92-F6C8-4EE5-A848-0672528D750A}"/>
              </a:ext>
            </a:extLst>
          </p:cNvPr>
          <p:cNvSpPr/>
          <p:nvPr/>
        </p:nvSpPr>
        <p:spPr>
          <a:xfrm>
            <a:off x="6189501" y="4449245"/>
            <a:ext cx="26954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www.paballand.com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78401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8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5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0035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1942</Words>
  <Application>Microsoft Office PowerPoint</Application>
  <PresentationFormat>On-screen Show (16:9)</PresentationFormat>
  <Paragraphs>302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</vt:lpstr>
      <vt:lpstr>Calibri</vt:lpstr>
      <vt:lpstr>Comic Sans MS</vt:lpstr>
      <vt:lpstr>Proxima Nova ZD</vt:lpstr>
      <vt:lpstr>Verdana</vt:lpstr>
      <vt:lpstr>Beamer</vt:lpstr>
      <vt:lpstr>The Artificial Intelligence  Revolution       Pierre-Alexandre                                           Balland</vt:lpstr>
      <vt:lpstr>PowerPoint Presentation</vt:lpstr>
      <vt:lpstr>PowerPoint Presentation</vt:lpstr>
      <vt:lpstr>PowerPoint Presentation</vt:lpstr>
      <vt:lpstr>PowerPoint Presentation</vt:lpstr>
      <vt:lpstr>Navigating a complex AI world </vt:lpstr>
      <vt:lpstr>Navigating a complex AI world </vt:lpstr>
      <vt:lpstr>Navigating a complex AI world </vt:lpstr>
      <vt:lpstr>Navigating a complex AI world </vt:lpstr>
      <vt:lpstr>Navigating a complex AI world </vt:lpstr>
      <vt:lpstr>Class  schedule </vt:lpstr>
      <vt:lpstr>Class  schedule </vt:lpstr>
      <vt:lpstr>Class  schedule </vt:lpstr>
      <vt:lpstr>Class  schedule </vt:lpstr>
      <vt:lpstr>Etude du profil technologique de l'écosystème  occitan</vt:lpstr>
      <vt:lpstr>PowerPoint Presentation</vt:lpstr>
      <vt:lpstr>AI is everywhere – cultural products </vt:lpstr>
      <vt:lpstr>AI is everywhere – national policy  </vt:lpstr>
      <vt:lpstr>AI is disrupting the global economy</vt:lpstr>
      <vt:lpstr>PowerPoint Presentation</vt:lpstr>
      <vt:lpstr>Defining AI </vt:lpstr>
      <vt:lpstr>Defining AI </vt:lpstr>
      <vt:lpstr>Defining AI </vt:lpstr>
      <vt:lpstr>The state-of-the-art </vt:lpstr>
      <vt:lpstr>The state-of-the-art </vt:lpstr>
      <vt:lpstr>The state-of-the-art </vt:lpstr>
      <vt:lpstr>The state-of-the-art </vt:lpstr>
      <vt:lpstr>The state-of-the-art </vt:lpstr>
      <vt:lpstr>The state-of-the-art </vt:lpstr>
      <vt:lpstr>The 4 waves of AI </vt:lpstr>
      <vt:lpstr>Champions of the first AI wave</vt:lpstr>
      <vt:lpstr>Reinforcing Feedback Loops in AI</vt:lpstr>
      <vt:lpstr>PowerPoint Presentation</vt:lpstr>
      <vt:lpstr>What AI can predict </vt:lpstr>
      <vt:lpstr>EU smart specialization ($120 billion ) </vt:lpstr>
      <vt:lpstr>Private data for decision-making</vt:lpstr>
      <vt:lpstr>Integrating digital &amp; physical </vt:lpstr>
      <vt:lpstr>AI in healthcare</vt:lpstr>
      <vt:lpstr>Leveraging complex networks  </vt:lpstr>
      <vt:lpstr>Beyond CS skills</vt:lpstr>
      <vt:lpstr>The future of work</vt:lpstr>
      <vt:lpstr>The geography of AI patents </vt:lpstr>
      <vt:lpstr>Being in the right place matters (more)</vt:lpstr>
      <vt:lpstr>European Hubs of the industries of the future</vt:lpstr>
      <vt:lpstr>Blockchain is the other automation revolution</vt:lpstr>
      <vt:lpstr>PowerPoint Presentation</vt:lpstr>
      <vt:lpstr>What you can not predict in a complex world</vt:lpstr>
      <vt:lpstr>Complex systems are governed by fat tails</vt:lpstr>
      <vt:lpstr>Complex systems &amp; human wisdom</vt:lpstr>
      <vt:lpstr>  Merci x Thanks x 谢谢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2021-09-05T17:35:40Z</dcterms:modified>
</cp:coreProperties>
</file>